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EE91087-2B9A-4CB2-A4E5-574C6104D768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107827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8436439-10B2-48A1-B236-D1EDE4469611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1078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82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065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0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Certain tax situations are infrequent &amp; complex to handle.  Please refer these to an experienced tax volunteer</a:t>
            </a:r>
          </a:p>
          <a:p>
            <a:pPr marL="171450" indent="-171450"/>
            <a:r>
              <a:rPr lang="en-US" altLang="en-US" dirty="0">
                <a:cs typeface="Arial" panose="020B0604020202020204" pitchFamily="34" charset="0"/>
              </a:rPr>
              <a:t>  </a:t>
            </a:r>
          </a:p>
        </p:txBody>
      </p:sp>
      <p:sp>
        <p:nvSpPr>
          <p:cNvPr id="10803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13099CB-17EB-462A-8564-129CDCE8B801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10803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1B48EAD-2769-4AB1-BD5A-2C435C750A8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14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2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823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7B17EB6-D14C-409E-9FDF-88C7FEBB38A5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10823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96591D-A5D9-416D-AB42-694DBA2C20D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779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2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823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7B17EB6-D14C-409E-9FDF-88C7FEBB38A5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10823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96591D-A5D9-416D-AB42-694DBA2C20D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317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4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844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1BC94E7-904F-48D3-A516-33A771317D3C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10844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DAABBBF-C093-4759-AB6C-3DEED1C86B0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804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64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8646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D3698F6-36FF-433E-9D47-E718BD4CDF2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255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Topics for </a:t>
            </a:r>
            <a:br>
              <a:rPr lang="en-US" altLang="en-US" dirty="0"/>
            </a:br>
            <a:r>
              <a:rPr lang="en-US" altLang="en-US" dirty="0"/>
              <a:t>Experienced Counselors</a:t>
            </a:r>
          </a:p>
        </p:txBody>
      </p:sp>
      <p:sp>
        <p:nvSpPr>
          <p:cNvPr id="1077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lvl="1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Districts may wish to add or delete items from this list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73110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Topics for Experienced Counselors</a:t>
            </a:r>
          </a:p>
        </p:txBody>
      </p:sp>
      <p:sp>
        <p:nvSpPr>
          <p:cNvPr id="10792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altLang="en-US" sz="6000" dirty="0"/>
              <a:t> </a:t>
            </a:r>
            <a:r>
              <a:rPr lang="en-US" altLang="en-US" sz="7000" dirty="0"/>
              <a:t>Refer taxpayers with the following situations to an experienced counselor:</a:t>
            </a:r>
          </a:p>
          <a:p>
            <a:pPr lvl="1"/>
            <a:r>
              <a:rPr lang="en-US" altLang="en-US" sz="5900" dirty="0"/>
              <a:t>  </a:t>
            </a:r>
            <a:r>
              <a:rPr lang="en-US" altLang="en-US" sz="6500" dirty="0"/>
              <a:t>Amended returns </a:t>
            </a:r>
            <a:r>
              <a:rPr lang="en-US" altLang="en-US" sz="6500" dirty="0">
                <a:solidFill>
                  <a:srgbClr val="FF0000"/>
                </a:solidFill>
              </a:rPr>
              <a:t>*</a:t>
            </a:r>
            <a:endParaRPr lang="en-US" altLang="en-US" sz="6500" dirty="0"/>
          </a:p>
          <a:p>
            <a:pPr lvl="2">
              <a:buSzPct val="100000"/>
            </a:pPr>
            <a:r>
              <a:rPr lang="en-US" altLang="en-US" dirty="0"/>
              <a:t> </a:t>
            </a:r>
            <a:r>
              <a:rPr lang="en-US" altLang="en-US" sz="5500" dirty="0"/>
              <a:t>Amended return for current year can be done under Amended Return section; amended return for prior year must be done using that year’s software </a:t>
            </a:r>
          </a:p>
          <a:p>
            <a:pPr lvl="2"/>
            <a:r>
              <a:rPr lang="en-US" altLang="en-US" sz="5500" dirty="0"/>
              <a:t> If original return is not in TaxSlayer, must first create return by using printed copy of original return</a:t>
            </a:r>
          </a:p>
          <a:p>
            <a:pPr lvl="2"/>
            <a:r>
              <a:rPr lang="en-US" altLang="en-US" sz="5500" dirty="0"/>
              <a:t> Amended returns cannot be e-filed</a:t>
            </a:r>
          </a:p>
          <a:p>
            <a:pPr lvl="2"/>
            <a:r>
              <a:rPr lang="en-US" altLang="en-US" sz="5500" dirty="0"/>
              <a:t> Direct Deposit/Debit is not available for amended returns</a:t>
            </a:r>
          </a:p>
          <a:p>
            <a:pPr lvl="2"/>
            <a:r>
              <a:rPr lang="en-US" altLang="en-US" sz="5500" dirty="0"/>
              <a:t> Married same sex couples may file amended returns choosing to be treated as married for 1 or more prior tax years under statute of limitations </a:t>
            </a:r>
            <a:r>
              <a:rPr lang="en-US" altLang="en-US" sz="5500" dirty="0">
                <a:solidFill>
                  <a:srgbClr val="FF0000"/>
                </a:solidFill>
              </a:rPr>
              <a:t>*</a:t>
            </a:r>
          </a:p>
          <a:p>
            <a:pPr lvl="2"/>
            <a:r>
              <a:rPr lang="en-US" altLang="en-US" sz="5500" dirty="0">
                <a:solidFill>
                  <a:schemeClr val="accent4"/>
                </a:solidFill>
              </a:rPr>
              <a:t> Refer to Pub 4012 Page M-1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7943" y="6161315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 TaxPrep4Free.org Special Topics document available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0048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Topics for Experienced Counselors</a:t>
            </a:r>
          </a:p>
        </p:txBody>
      </p:sp>
      <p:sp>
        <p:nvSpPr>
          <p:cNvPr id="10813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 </a:t>
            </a:r>
            <a:r>
              <a:rPr lang="en-US" altLang="en-US" sz="2800" dirty="0"/>
              <a:t>Refer taxpayers with the following situations to an experienced counselor: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>
                <a:solidFill>
                  <a:schemeClr val="accent4"/>
                </a:solidFill>
              </a:rPr>
              <a:t>Prior year returns </a:t>
            </a:r>
            <a:r>
              <a:rPr lang="en-US" altLang="en-US" sz="2600" dirty="0">
                <a:solidFill>
                  <a:srgbClr val="FF0000"/>
                </a:solidFill>
              </a:rPr>
              <a:t>*</a:t>
            </a:r>
          </a:p>
          <a:p>
            <a:pPr lvl="2"/>
            <a:r>
              <a:rPr lang="en-US" altLang="en-US" dirty="0">
                <a:solidFill>
                  <a:schemeClr val="accent4"/>
                </a:solidFill>
              </a:rPr>
              <a:t> </a:t>
            </a:r>
            <a:r>
              <a:rPr lang="en-US" altLang="en-US" sz="2400" dirty="0">
                <a:solidFill>
                  <a:schemeClr val="accent4"/>
                </a:solidFill>
              </a:rPr>
              <a:t>TaxSlayer provides  software for 3 years prior to current tax year; can be accessed from Main Menu (not in Practice Lab)</a:t>
            </a:r>
          </a:p>
          <a:p>
            <a:pPr lvl="2"/>
            <a:r>
              <a:rPr lang="en-US" altLang="en-US" sz="2400" dirty="0"/>
              <a:t> Amended returns for prior 2 years can be e-filed; older must be mailed</a:t>
            </a:r>
          </a:p>
          <a:p>
            <a:pPr lvl="2"/>
            <a:r>
              <a:rPr lang="en-US" altLang="en-US" sz="2400" dirty="0"/>
              <a:t> Direct Deposit/Debit is not available for prior year returns</a:t>
            </a:r>
          </a:p>
          <a:p>
            <a:pPr lvl="2"/>
            <a:r>
              <a:rPr lang="en-US" altLang="en-US" sz="2400" dirty="0"/>
              <a:t> Refer to Pub 4012 Page M-5 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Domestic Partnership for NJ return</a:t>
            </a:r>
          </a:p>
          <a:p>
            <a:pPr lvl="1"/>
            <a:r>
              <a:rPr lang="en-US" altLang="en-US" sz="2600" dirty="0"/>
              <a:t> Sale of main home </a:t>
            </a:r>
            <a:r>
              <a:rPr lang="en-US" altLang="en-US" sz="2600" dirty="0">
                <a:solidFill>
                  <a:srgbClr val="FF0000"/>
                </a:solidFill>
              </a:rPr>
              <a:t>*</a:t>
            </a:r>
          </a:p>
          <a:p>
            <a:pPr lvl="1">
              <a:buNone/>
            </a:pPr>
            <a:endParaRPr lang="en-US" altLang="en-US" dirty="0"/>
          </a:p>
          <a:p>
            <a:pPr lvl="1">
              <a:buNone/>
            </a:pPr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0954" y="6211669"/>
            <a:ext cx="5213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 TaxPrep4Free.org Special Topics document available</a:t>
            </a:r>
          </a:p>
          <a:p>
            <a:endParaRPr lang="en-US" dirty="0"/>
          </a:p>
        </p:txBody>
      </p:sp>
      <p:sp>
        <p:nvSpPr>
          <p:cNvPr id="6" name="TextBox 5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8658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Topics for Experienced Counselors</a:t>
            </a:r>
          </a:p>
        </p:txBody>
      </p:sp>
      <p:sp>
        <p:nvSpPr>
          <p:cNvPr id="10813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</a:t>
            </a:r>
            <a:r>
              <a:rPr lang="en-US" altLang="en-US" sz="2800" dirty="0"/>
              <a:t>Refer taxpayers with the following situations to an experienced counselor: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Tip income </a:t>
            </a:r>
            <a:r>
              <a:rPr lang="en-US" altLang="en-US" sz="2600" dirty="0">
                <a:solidFill>
                  <a:srgbClr val="FF0000"/>
                </a:solidFill>
              </a:rPr>
              <a:t>* </a:t>
            </a:r>
          </a:p>
          <a:p>
            <a:pPr lvl="1"/>
            <a:r>
              <a:rPr lang="en-US" altLang="en-US" sz="2600" dirty="0"/>
              <a:t> Non-deductible portion of IRA (Form 8606)</a:t>
            </a:r>
            <a:r>
              <a:rPr lang="en-US" altLang="en-US" sz="2600" dirty="0">
                <a:solidFill>
                  <a:srgbClr val="FF0000"/>
                </a:solidFill>
              </a:rPr>
              <a:t> *</a:t>
            </a:r>
          </a:p>
          <a:p>
            <a:pPr lvl="1"/>
            <a:r>
              <a:rPr lang="en-US" altLang="en-US" sz="2600" dirty="0"/>
              <a:t> Qualified tuition program distributions (Taxable portion, 529 plans only)</a:t>
            </a:r>
          </a:p>
          <a:p>
            <a:pPr lvl="1"/>
            <a:r>
              <a:rPr lang="en-US" altLang="en-US" sz="2600" dirty="0"/>
              <a:t> Repayment of homebuyers credit (after disposition of home) – Form 5405 </a:t>
            </a:r>
            <a:r>
              <a:rPr lang="en-US" altLang="en-US" sz="2600" dirty="0">
                <a:solidFill>
                  <a:srgbClr val="FF0000"/>
                </a:solidFill>
              </a:rPr>
              <a:t>*</a:t>
            </a:r>
          </a:p>
          <a:p>
            <a:pPr lvl="1"/>
            <a:r>
              <a:rPr lang="en-US" altLang="en-US" sz="2600" dirty="0"/>
              <a:t> </a:t>
            </a:r>
            <a:r>
              <a:rPr lang="en-US" sz="2600" dirty="0"/>
              <a:t>Lump sum Social Security payments </a:t>
            </a:r>
            <a:r>
              <a:rPr lang="en-US" sz="2600" dirty="0">
                <a:solidFill>
                  <a:srgbClr val="FF0000"/>
                </a:solidFill>
              </a:rPr>
              <a:t>*</a:t>
            </a:r>
            <a:endParaRPr lang="en-US" altLang="en-US" sz="2600" dirty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0612" y="6019800"/>
            <a:ext cx="5213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 TaxPrep4Free.org Special Topics document available</a:t>
            </a:r>
          </a:p>
          <a:p>
            <a:endParaRPr lang="en-US" dirty="0"/>
          </a:p>
        </p:txBody>
      </p:sp>
      <p:sp>
        <p:nvSpPr>
          <p:cNvPr id="6" name="TextBox 5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50000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Topics for Experienced Counselors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00200"/>
            <a:ext cx="8534401" cy="47244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2800" dirty="0"/>
              <a:t>Refer taxpayers with the following situations to an experienced counselor:</a:t>
            </a:r>
          </a:p>
          <a:p>
            <a:pPr lvl="1"/>
            <a:r>
              <a:rPr lang="en-US" dirty="0"/>
              <a:t> </a:t>
            </a:r>
            <a:r>
              <a:rPr lang="en-US" sz="2600" dirty="0"/>
              <a:t>NY nonresident income tax return for wages only </a:t>
            </a:r>
            <a:r>
              <a:rPr lang="en-US" sz="2600" dirty="0">
                <a:solidFill>
                  <a:srgbClr val="FF0000"/>
                </a:solidFill>
              </a:rPr>
              <a:t>*</a:t>
            </a:r>
          </a:p>
          <a:p>
            <a:pPr lvl="1"/>
            <a:r>
              <a:rPr lang="en-US" sz="2600" dirty="0"/>
              <a:t> NJ resident with PA withholding </a:t>
            </a:r>
            <a:r>
              <a:rPr lang="en-US" sz="2600" dirty="0">
                <a:solidFill>
                  <a:srgbClr val="FF0000"/>
                </a:solidFill>
              </a:rPr>
              <a:t>*</a:t>
            </a:r>
          </a:p>
          <a:p>
            <a:pPr lvl="1"/>
            <a:r>
              <a:rPr lang="en-US" sz="2600" dirty="0"/>
              <a:t> NJ resident with Philadelphia wage tax </a:t>
            </a:r>
            <a:r>
              <a:rPr lang="en-US" sz="2600" dirty="0">
                <a:solidFill>
                  <a:srgbClr val="FF0000"/>
                </a:solidFill>
              </a:rPr>
              <a:t>*</a:t>
            </a:r>
          </a:p>
          <a:p>
            <a:pPr lvl="1"/>
            <a:r>
              <a:rPr lang="en-US" sz="2600" dirty="0"/>
              <a:t> Partially taxable property tax recoveries to be netted on Schedule A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19800"/>
            <a:ext cx="7086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 TaxPrep4Free.org Special Topics document available</a:t>
            </a:r>
          </a:p>
        </p:txBody>
      </p:sp>
      <p:sp>
        <p:nvSpPr>
          <p:cNvPr id="6" name="TextBox 5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437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Topics for Experienced Counselors</a:t>
            </a:r>
            <a:endParaRPr lang="en-US" altLang="en-US" sz="2800" dirty="0"/>
          </a:p>
        </p:txBody>
      </p:sp>
      <p:sp>
        <p:nvSpPr>
          <p:cNvPr id="108544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24967" cy="47244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2800" dirty="0"/>
              <a:t>Refer taxpayers with the following situations to an experienced counselor:</a:t>
            </a:r>
          </a:p>
          <a:p>
            <a:pPr lvl="1"/>
            <a:r>
              <a:rPr lang="en-US" sz="2600" dirty="0"/>
              <a:t> Screening for potential casualty loss </a:t>
            </a:r>
            <a:r>
              <a:rPr lang="en-US" sz="2600" dirty="0">
                <a:solidFill>
                  <a:srgbClr val="FF0000"/>
                </a:solidFill>
              </a:rPr>
              <a:t>*</a:t>
            </a:r>
          </a:p>
          <a:p>
            <a:pPr lvl="1"/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Rent or royalty on 1099-MISC </a:t>
            </a:r>
            <a:r>
              <a:rPr lang="en-US" sz="2600" dirty="0">
                <a:solidFill>
                  <a:srgbClr val="FF0000"/>
                </a:solidFill>
              </a:rPr>
              <a:t>*</a:t>
            </a:r>
          </a:p>
          <a:p>
            <a:pPr lvl="1"/>
            <a:r>
              <a:rPr lang="en-US" altLang="en-US" sz="2600" dirty="0"/>
              <a:t> Health Savings Account  (HSA) </a:t>
            </a:r>
            <a:r>
              <a:rPr lang="en-US" altLang="en-US" sz="2600" dirty="0">
                <a:solidFill>
                  <a:srgbClr val="FF0000"/>
                </a:solidFill>
              </a:rPr>
              <a:t>* </a:t>
            </a:r>
            <a:r>
              <a:rPr lang="en-US" altLang="en-US" sz="2600" dirty="0">
                <a:solidFill>
                  <a:schemeClr val="accent4"/>
                </a:solidFill>
              </a:rPr>
              <a:t>- separate certification</a:t>
            </a:r>
            <a:endParaRPr lang="en-US" altLang="en-US" sz="2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60960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 TaxPrep4Free.org Special Topics document available</a:t>
            </a:r>
            <a:endParaRPr lang="en-US" dirty="0"/>
          </a:p>
        </p:txBody>
      </p:sp>
      <p:sp>
        <p:nvSpPr>
          <p:cNvPr id="6" name="TextBox 5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60851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|0.9|0.9|1"/>
</p:tagLst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499</Words>
  <Application>Microsoft Office PowerPoint</Application>
  <PresentationFormat>On-screen Show (4:3)</PresentationFormat>
  <Paragraphs>82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Verdana</vt:lpstr>
      <vt:lpstr>Wingdings</vt:lpstr>
      <vt:lpstr>NJ Template 06</vt:lpstr>
      <vt:lpstr>Topics for  Experienced Counselors</vt:lpstr>
      <vt:lpstr>Topics for Experienced Counselors</vt:lpstr>
      <vt:lpstr>Topics for Experienced Counselors</vt:lpstr>
      <vt:lpstr>Topics for Experienced Counselors</vt:lpstr>
      <vt:lpstr>Topics for Experienced Counselors</vt:lpstr>
      <vt:lpstr>Topics for Experienced Counselors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4</cp:revision>
  <cp:lastPrinted>2012-10-15T20:27:10Z</cp:lastPrinted>
  <dcterms:created xsi:type="dcterms:W3CDTF">2014-10-17T16:41:52Z</dcterms:created>
  <dcterms:modified xsi:type="dcterms:W3CDTF">2017-11-15T04:32:43Z</dcterms:modified>
</cp:coreProperties>
</file>